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3" r:id="rId2"/>
  </p:sldMasterIdLst>
  <p:notesMasterIdLst>
    <p:notesMasterId r:id="rId8"/>
  </p:notesMasterIdLst>
  <p:sldIdLst>
    <p:sldId id="258" r:id="rId3"/>
    <p:sldId id="2784" r:id="rId4"/>
    <p:sldId id="2786" r:id="rId5"/>
    <p:sldId id="2787" r:id="rId6"/>
    <p:sldId id="31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陈维东" initials="陈维东" lastIdx="1" clrIdx="0">
    <p:extLst>
      <p:ext uri="{19B8F6BF-5375-455C-9EA6-DF929625EA0E}">
        <p15:presenceInfo xmlns:p15="http://schemas.microsoft.com/office/powerpoint/2012/main" userId="陈维东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05" autoAdjust="0"/>
  </p:normalViewPr>
  <p:slideViewPr>
    <p:cSldViewPr snapToGrid="0">
      <p:cViewPr varScale="1">
        <p:scale>
          <a:sx n="89" d="100"/>
          <a:sy n="89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AFD18-9394-4E0C-9983-530D051EB43A}" type="datetimeFigureOut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91C67-43B9-47E5-A81B-F09069C068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0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91C67-43B9-47E5-A81B-F09069C0686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77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91C67-43B9-47E5-A81B-F09069C0686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242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91C67-43B9-47E5-A81B-F09069C0686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70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91C67-43B9-47E5-A81B-F09069C0686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74385-DA58-489C-A53D-025163778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E879C47-C058-495E-A290-749E6E68A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39A25A-97BF-49E3-A321-93F1783A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F8AC-4B87-4D7F-8CA9-B4262568566A}" type="datetime1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49F7A0-0FD2-4FE6-AED9-8AF83AD0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E3EF7B-F654-459E-B819-612B08A3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E8E0-C842-45F9-9FE2-4DAED760A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75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3201FA-EC75-4509-8DA8-8035B9D4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56D2F4-5385-42C3-8003-DC1E46C27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C429E7-2161-42CC-BAFF-18DED10D6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988644-8500-4554-BF5E-7167D434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0049-A6EC-4D32-8C60-6D5900025BBA}" type="datetime1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201A45-664F-4A9B-8A0E-967604C8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857951-6C8A-4DFD-AF78-CF944244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E8E0-C842-45F9-9FE2-4DAED760A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18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C31C0-4E67-45AE-9DF5-80B449E3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98320D-4705-46A4-9762-A9517A14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2F6F61-E093-49C1-A6F5-B6F2E421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85A1-0644-4CA8-833E-D130BC112FDD}" type="datetime1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BF9E83-F440-4766-8E63-2F80388D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65CE85-F401-467D-B512-89870D62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E8E0-C842-45F9-9FE2-4DAED760A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9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59B876-C8B1-4D7F-8B23-DF9D99307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53E2CE-96C8-4E59-BA26-6830FBB82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281036-7D92-4595-AEA2-EC232C51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301D-108A-4ED1-8EEC-6C03D003EFC4}" type="datetime1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F49BF-8291-4298-B288-1A464C83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E3AF4-75F7-4B0E-AF1C-349EB98D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E8E0-C842-45F9-9FE2-4DAED760A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931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22" y="1229005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 userDrawn="1"/>
        </p:nvGrpSpPr>
        <p:grpSpPr>
          <a:xfrm flipV="1">
            <a:off x="988541" y="706190"/>
            <a:ext cx="10766853" cy="45719"/>
            <a:chOff x="1239791" y="3373704"/>
            <a:chExt cx="5327375" cy="56535"/>
          </a:xfrm>
        </p:grpSpPr>
        <p:sp>
          <p:nvSpPr>
            <p:cNvPr id="10" name="矩形 9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9" y="133858"/>
            <a:ext cx="642765" cy="642765"/>
          </a:xfrm>
          <a:prstGeom prst="rect">
            <a:avLst/>
          </a:prstGeom>
        </p:spPr>
      </p:pic>
      <p:sp>
        <p:nvSpPr>
          <p:cNvPr id="16" name="灯片编号占位符 3"/>
          <p:cNvSpPr txBox="1"/>
          <p:nvPr userDrawn="1"/>
        </p:nvSpPr>
        <p:spPr>
          <a:xfrm>
            <a:off x="11438237" y="225950"/>
            <a:ext cx="469556" cy="41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4596E2-CD65-48BF-87D1-8BC17B8150AB}" type="slidenum">
              <a:rPr lang="zh-CN" altLang="en-US" sz="14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988544" y="102787"/>
            <a:ext cx="10263036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l">
              <a:def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44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6BA-1159-44EB-B000-5E1F78CEA2BE}" type="datetimeFigureOut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FF78-A7A2-4B85-8083-0C7C416C2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07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6BA-1159-44EB-B000-5E1F78CEA2BE}" type="datetimeFigureOut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FF78-A7A2-4B85-8083-0C7C416C2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04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6BA-1159-44EB-B000-5E1F78CEA2BE}" type="datetimeFigureOut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FF78-A7A2-4B85-8083-0C7C416C2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325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6BA-1159-44EB-B000-5E1F78CEA2BE}" type="datetimeFigureOut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FF78-A7A2-4B85-8083-0C7C416C2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874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6BA-1159-44EB-B000-5E1F78CEA2BE}" type="datetimeFigureOut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FF78-A7A2-4B85-8083-0C7C416C2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380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6BA-1159-44EB-B000-5E1F78CEA2BE}" type="datetimeFigureOut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FF78-A7A2-4B85-8083-0C7C416C2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6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C0D71D-A2CB-4D4F-8F5F-1E0C8B2A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6E58BC-81A6-4BC6-A9DB-01F6EE0C0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8084E0-FFA8-43A8-8E46-77788EE8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CC6FB-7577-4222-9FA9-21C09ECE4202}" type="datetime1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A97467-492E-4482-8987-E32099F8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20B65F-0C62-4660-8E9E-24EB24BE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E8E0-C842-45F9-9FE2-4DAED760A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6BA-1159-44EB-B000-5E1F78CEA2BE}" type="datetimeFigureOut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FF78-A7A2-4B85-8083-0C7C416C2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014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6BA-1159-44EB-B000-5E1F78CEA2BE}" type="datetimeFigureOut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FF78-A7A2-4B85-8083-0C7C416C2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469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6BA-1159-44EB-B000-5E1F78CEA2BE}" type="datetimeFigureOut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FF78-A7A2-4B85-8083-0C7C416C2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684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6BA-1159-44EB-B000-5E1F78CEA2BE}" type="datetimeFigureOut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FF78-A7A2-4B85-8083-0C7C416C2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936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BC6BA-1159-44EB-B000-5E1F78CEA2BE}" type="datetimeFigureOut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FF78-A7A2-4B85-8083-0C7C416C2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85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90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22" y="1229005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214468" y="810099"/>
            <a:ext cx="11763064" cy="45719"/>
          </a:xfrm>
          <a:prstGeom prst="rect">
            <a:avLst/>
          </a:prstGeom>
          <a:gradFill flip="none" rotWithShape="1">
            <a:gsLst>
              <a:gs pos="0">
                <a:srgbClr val="303F9F"/>
              </a:gs>
              <a:gs pos="100000">
                <a:srgbClr val="303F9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kern="0" dirty="0">
                <a:solidFill>
                  <a:prstClr val="white"/>
                </a:solidFill>
              </a:rPr>
              <a:t>`</a:t>
            </a:r>
            <a:endParaRPr lang="zh-CN" altLang="en-US" kern="0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9" y="133858"/>
            <a:ext cx="642765" cy="642765"/>
          </a:xfrm>
          <a:prstGeom prst="rect">
            <a:avLst/>
          </a:prstGeom>
        </p:spPr>
      </p:pic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7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20875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7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214468" y="810099"/>
            <a:ext cx="11763064" cy="45719"/>
          </a:xfrm>
          <a:prstGeom prst="rect">
            <a:avLst/>
          </a:prstGeom>
          <a:gradFill flip="none" rotWithShape="1">
            <a:gsLst>
              <a:gs pos="0">
                <a:srgbClr val="303F9F"/>
              </a:gs>
              <a:gs pos="100000">
                <a:srgbClr val="303F9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kern="0" dirty="0">
                <a:solidFill>
                  <a:prstClr val="white"/>
                </a:solidFill>
              </a:rPr>
              <a:t>`</a:t>
            </a:r>
            <a:endParaRPr lang="zh-CN" altLang="en-US" kern="0" dirty="0">
              <a:solidFill>
                <a:prstClr val="white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9" y="133858"/>
            <a:ext cx="642765" cy="6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6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B9426-3E30-4F5E-AC60-541C91F0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D56FE4-E5BF-4B0E-9F04-DC55DBA3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93505E-864E-4258-A2AF-347B01B6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2355-8BC9-4A21-9655-F3BB4D25F140}" type="datetime1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85D6CE-C2D3-4A31-9827-312418D3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83F51C-7B17-4AE0-9F74-0629157D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E8E0-C842-45F9-9FE2-4DAED760A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69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26D73F-E3F9-4222-9490-8559A39A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410299-C85A-49CF-84FF-370CFA56A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D5D359-E05F-4F47-BC99-B3961F142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7C515-03C9-4CE1-A226-4EE813BC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EDE09-4DBE-4CE1-9609-00E49425C5B5}" type="datetime1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94917F-62B4-4155-8489-D24524C3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0C0CEC-FBBC-4F2B-9861-076BE9BC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E8E0-C842-45F9-9FE2-4DAED760A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9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2B88FE-ABF7-46B6-A23C-9B3536CA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F7391A-BC04-4221-9835-07B3337EA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2D3CE2-0246-47D3-8E11-2E35A37A0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CE3081-CF82-499B-8E6A-0D2B92152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46AED13-FF3D-44F6-9500-1C395CF64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5319A1-D949-482D-86E5-B9C8D29E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187D-9282-4F02-9B06-88E0C5310D97}" type="datetime1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7CAA12-B955-49A5-8E76-5A796B3E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CB2BD79-64D1-4DC6-9330-670625C7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E8E0-C842-45F9-9FE2-4DAED760A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3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0E1630-F978-4834-B014-56D11FDC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33E858-57B1-41F8-BA34-A6A46337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2A31-EAFA-4A2C-97F9-E3114AB3DE8F}" type="datetime1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2993C0-89F8-4B91-9FC4-AAD36474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9037FB-2C2E-47D6-B0B0-A78C3185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E8E0-C842-45F9-9FE2-4DAED760A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86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17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5EE3B60-8482-4D27-B7A9-D08EEA23B46B}"/>
              </a:ext>
            </a:extLst>
          </p:cNvPr>
          <p:cNvCxnSpPr/>
          <p:nvPr userDrawn="1"/>
        </p:nvCxnSpPr>
        <p:spPr>
          <a:xfrm>
            <a:off x="0" y="829528"/>
            <a:ext cx="12192000" cy="0"/>
          </a:xfrm>
          <a:prstGeom prst="line">
            <a:avLst/>
          </a:prstGeom>
          <a:ln w="38100" cmpd="dbl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CCFF81D-BB4C-44BE-A8A2-9756DFEE8038}"/>
              </a:ext>
            </a:extLst>
          </p:cNvPr>
          <p:cNvCxnSpPr/>
          <p:nvPr userDrawn="1"/>
        </p:nvCxnSpPr>
        <p:spPr>
          <a:xfrm>
            <a:off x="0" y="6383456"/>
            <a:ext cx="12192000" cy="0"/>
          </a:xfrm>
          <a:prstGeom prst="line">
            <a:avLst/>
          </a:prstGeom>
          <a:ln w="34925" cmpd="dbl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43A9A5BC-6CB3-4B32-953F-92EF1E0FA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018" y="83127"/>
            <a:ext cx="686437" cy="686437"/>
          </a:xfrm>
          <a:prstGeom prst="rect">
            <a:avLst/>
          </a:prstGeom>
        </p:spPr>
      </p:pic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5134565F-DD8F-4A83-ABDA-12D32C759850}"/>
              </a:ext>
            </a:extLst>
          </p:cNvPr>
          <p:cNvSpPr txBox="1"/>
          <p:nvPr userDrawn="1"/>
        </p:nvSpPr>
        <p:spPr>
          <a:xfrm>
            <a:off x="11722444" y="6443408"/>
            <a:ext cx="469556" cy="414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4596E2-CD65-48BF-87D1-8BC17B8150AB}" type="slidenum">
              <a:rPr lang="zh-CN" altLang="en-US" sz="1400" b="1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‹#›</a:t>
            </a:fld>
            <a:endParaRPr lang="en-US" altLang="zh-CN" sz="1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679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3CF51-7F60-4244-ACAA-0AB201A7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F2F38C-B58A-4B46-8684-632E29134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B408D1-7F03-4621-894B-4FCC9D18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198831-60C2-48F4-AF56-D9880965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96D3-3875-4BF0-9CAA-F9435B295C6D}" type="datetime1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71AECE-5C59-4EA3-AAB2-C636943A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678DD9-1BFD-4EC8-93E6-7C92CA68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E8E0-C842-45F9-9FE2-4DAED760A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84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3A63D6-1504-40AA-82FD-70205521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EF8726-F4B4-4AF6-85D3-2E0023F0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D57A25-BC77-4B62-8575-56572B72D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ACA57-9974-425C-ADB5-28AECCB399EF}" type="datetime1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952A34-25DA-48DE-9354-8D7C59F23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9AA595-98B9-4DCE-B434-DA44C367A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FE8E0-C842-45F9-9FE2-4DAED760A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4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BC6BA-1159-44EB-B000-5E1F78CEA2BE}" type="datetimeFigureOut">
              <a:rPr lang="zh-CN" altLang="en-US" smtClean="0"/>
              <a:t>2022年03月21日Monday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9FF78-A7A2-4B85-8083-0C7C416C26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29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47" y="5508725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216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830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549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0273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0635" y="5508725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E713EBBE-7506-486F-A82A-7925BF40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30" y="2404717"/>
            <a:ext cx="121919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 anchor="ctr">
            <a:spAutoFit/>
          </a:bodyPr>
          <a:lstStyle>
            <a:lvl1pPr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1pPr>
            <a:lvl2pPr marL="742950" indent="-285750"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2pPr>
            <a:lvl3pPr marL="1143000" indent="-228600"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3pPr>
            <a:lvl4pPr marL="1600200" indent="-228600"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4pPr>
            <a:lvl5pPr marL="2057400" indent="-228600"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9pPr>
          </a:lstStyle>
          <a:p>
            <a:pPr algn="ctr" eaLnBrk="1"/>
            <a:r>
              <a:rPr lang="en-US" altLang="zh-CN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MF LiHei (Noncommercial)"/>
                <a:sym typeface="MF LiHei (Noncommercial)"/>
              </a:rPr>
              <a:t>A</a:t>
            </a:r>
            <a:r>
              <a:rPr lang="zh-CN" altLang="en-US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MF LiHei (Noncommercial)"/>
                <a:sym typeface="MF LiHei (Noncommercial)"/>
              </a:rPr>
              <a:t>项目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DDC4E69C-7922-4EDF-833C-A10F0E47A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918101"/>
            <a:ext cx="12191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1pPr>
            <a:lvl2pPr marL="742950" indent="-285750"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2pPr>
            <a:lvl3pPr marL="1143000" indent="-228600"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3pPr>
            <a:lvl4pPr marL="1600200" indent="-228600"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4pPr>
            <a:lvl5pPr marL="2057400" indent="-228600"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9pPr>
          </a:lstStyle>
          <a:p>
            <a:pPr algn="ctr" eaLnBrk="1"/>
            <a:r>
              <a:rPr lang="zh-CN" altLang="en-US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幼圆" pitchFamily="49" charset="-122"/>
              </a:rPr>
              <a:t>中期考核答辩</a:t>
            </a:r>
            <a:endParaRPr lang="zh-CN" altLang="zh-CN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幼圆" pitchFamily="49" charset="-122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973D8F24-5113-4E84-96F2-CCDB6B445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168"/>
            <a:ext cx="12191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9" rIns="45719">
            <a:spAutoFit/>
          </a:bodyPr>
          <a:lstStyle>
            <a:lvl1pPr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1pPr>
            <a:lvl2pPr marL="742950" indent="-285750"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2pPr>
            <a:lvl3pPr marL="1143000" indent="-228600"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3pPr>
            <a:lvl4pPr marL="1600200" indent="-228600"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4pPr>
            <a:lvl5pPr marL="2057400" indent="-228600" eaLnBrk="0" hangingPunct="0"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A538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defRPr>
            </a:lvl9pPr>
          </a:lstStyle>
          <a:p>
            <a:pPr algn="ctr" eaLnBrk="1"/>
            <a:r>
              <a:rPr lang="zh-CN" altLang="zh-CN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22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endParaRPr lang="zh-CN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273" y="154447"/>
            <a:ext cx="1317171" cy="11985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9" y="198680"/>
            <a:ext cx="1230087" cy="118583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477616" y="1352998"/>
            <a:ext cx="765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itchFamily="34" charset="-122"/>
              </a:rPr>
              <a:t>中国科学院洁净能源创新研究院 </a:t>
            </a:r>
            <a:r>
              <a:rPr lang="en-US" altLang="zh-CN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itchFamily="34" charset="-122"/>
              </a:rPr>
              <a:t>- 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itchFamily="34" charset="-122"/>
              </a:rPr>
              <a:t>榆林学院联合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itchFamily="34" charset="-122"/>
              </a:rPr>
              <a:t>基金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CC0218A-007C-4807-B1DB-E510E1858BC9}"/>
              </a:ext>
            </a:extLst>
          </p:cNvPr>
          <p:cNvGrpSpPr/>
          <p:nvPr/>
        </p:nvGrpSpPr>
        <p:grpSpPr>
          <a:xfrm>
            <a:off x="4524171" y="1219182"/>
            <a:ext cx="5519420" cy="523240"/>
            <a:chOff x="9600" y="4186"/>
            <a:chExt cx="8692" cy="82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89BF889-F5D9-48F7-8BB2-9C2C444C6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4" y="4186"/>
              <a:ext cx="7908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/>
              <a:r>
                <a:rPr lang="zh-CN" altLang="en-US" sz="28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项目基本情况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8D635E3-8519-440E-BF7B-53AA469B5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0" y="4268"/>
              <a:ext cx="130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86DE328-39EE-4466-8196-47354B419291}"/>
              </a:ext>
            </a:extLst>
          </p:cNvPr>
          <p:cNvGrpSpPr/>
          <p:nvPr/>
        </p:nvGrpSpPr>
        <p:grpSpPr>
          <a:xfrm>
            <a:off x="4524171" y="2400605"/>
            <a:ext cx="3978910" cy="523240"/>
            <a:chOff x="8047" y="6048"/>
            <a:chExt cx="6266" cy="82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F3079A2-D96C-4644-B512-D4C7DB2CD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0" y="6048"/>
              <a:ext cx="5403" cy="824"/>
            </a:xfrm>
            <a:prstGeom prst="rect">
              <a:avLst/>
            </a:prstGeom>
            <a:effectLst/>
          </p:spPr>
          <p:txBody>
            <a:bodyPr vert="horz"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 smtClean="0">
                  <a:solidFill>
                    <a:srgbClr val="004EA2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研究进展及</a:t>
              </a:r>
              <a:r>
                <a:rPr lang="zh-CN" altLang="en-US" sz="2800" b="1" dirty="0">
                  <a:solidFill>
                    <a:srgbClr val="004EA2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重要</a:t>
              </a:r>
              <a:r>
                <a:rPr lang="zh-CN" altLang="en-US" sz="2800" b="1" dirty="0" smtClean="0">
                  <a:solidFill>
                    <a:srgbClr val="004EA2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成果</a:t>
              </a:r>
              <a:endParaRPr lang="zh-CN" altLang="en-US" sz="2800" b="1" dirty="0">
                <a:solidFill>
                  <a:srgbClr val="004EA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E491653-F0EC-44DF-AFE4-6271C25B2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" y="6157"/>
              <a:ext cx="130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4EA2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B6D60CC-9D27-4B0C-926F-6736C7C9007D}"/>
              </a:ext>
            </a:extLst>
          </p:cNvPr>
          <p:cNvGrpSpPr/>
          <p:nvPr/>
        </p:nvGrpSpPr>
        <p:grpSpPr>
          <a:xfrm>
            <a:off x="4524171" y="3518427"/>
            <a:ext cx="6471920" cy="523240"/>
            <a:chOff x="7330" y="10386"/>
            <a:chExt cx="10192" cy="82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DE28D11-86AC-4722-9D65-834F9FDA4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" y="10386"/>
              <a:ext cx="9076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/>
              <a:r>
                <a:rPr lang="zh-CN" altLang="en-US" sz="2800" b="1" dirty="0" smtClean="0">
                  <a:solidFill>
                    <a:srgbClr val="004EA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完成指标及经费使用</a:t>
              </a:r>
              <a:endParaRPr lang="zh-CN" altLang="en-US" sz="2800" b="1" dirty="0">
                <a:solidFill>
                  <a:srgbClr val="004EA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3B41EF0-68D1-41C7-BF6B-94DDBF46B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0" y="10518"/>
              <a:ext cx="130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4EA2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4EA2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69CEC39-0CF6-4DC1-A889-EDA73C7D119F}"/>
              </a:ext>
            </a:extLst>
          </p:cNvPr>
          <p:cNvGrpSpPr/>
          <p:nvPr/>
        </p:nvGrpSpPr>
        <p:grpSpPr>
          <a:xfrm>
            <a:off x="4529886" y="4529569"/>
            <a:ext cx="6466205" cy="523240"/>
            <a:chOff x="7793" y="9513"/>
            <a:chExt cx="10183" cy="82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009CA86-6111-4822-B754-FCE9A5454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0" y="9513"/>
              <a:ext cx="9076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/>
              <a:r>
                <a:rPr lang="zh-CN" altLang="en-US" sz="2800" b="1" dirty="0" smtClean="0">
                  <a:solidFill>
                    <a:srgbClr val="004EA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现存问题及工作计划</a:t>
              </a:r>
              <a:endParaRPr lang="zh-CN" altLang="en-US" sz="2800" b="1" dirty="0">
                <a:solidFill>
                  <a:srgbClr val="004EA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317BB83-F6A2-4CA1-880D-75D048BEA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3" y="9596"/>
              <a:ext cx="130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4EA2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0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4EA2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0" y="0"/>
            <a:ext cx="3363686" cy="677091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1" y="0"/>
            <a:ext cx="2264229" cy="677091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2" y="0"/>
            <a:ext cx="3480413" cy="6858000"/>
          </a:xfrm>
          <a:prstGeom prst="rect">
            <a:avLst/>
          </a:prstGeom>
          <a:solidFill>
            <a:srgbClr val="004EA2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72326" y="984853"/>
            <a:ext cx="1428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57138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3363686" cy="677091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1" y="0"/>
            <a:ext cx="2264229" cy="677091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757015"/>
            <a:ext cx="12192001" cy="43543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-2" y="730253"/>
            <a:ext cx="12192001" cy="43543"/>
          </a:xfrm>
          <a:prstGeom prst="line">
            <a:avLst/>
          </a:prstGeom>
          <a:ln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82847" y="187012"/>
            <a:ext cx="271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项目基本情况</a:t>
            </a:r>
          </a:p>
        </p:txBody>
      </p:sp>
      <p:sp>
        <p:nvSpPr>
          <p:cNvPr id="20" name="矩形 19"/>
          <p:cNvSpPr/>
          <p:nvPr/>
        </p:nvSpPr>
        <p:spPr>
          <a:xfrm>
            <a:off x="694321" y="1034516"/>
            <a:ext cx="426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黑体，行距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1.5</a:t>
            </a:r>
            <a:r>
              <a:rPr lang="zh-CN" altLang="en-US" dirty="0"/>
              <a:t>，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强调用深红色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24369"/>
              </p:ext>
            </p:extLst>
          </p:nvPr>
        </p:nvGraphicFramePr>
        <p:xfrm>
          <a:off x="1681843" y="2127996"/>
          <a:ext cx="8044544" cy="2720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515">
                  <a:extLst>
                    <a:ext uri="{9D8B030D-6E8A-4147-A177-3AD203B41FA5}">
                      <a16:colId xmlns:a16="http://schemas.microsoft.com/office/drawing/2014/main" val="2104172807"/>
                    </a:ext>
                  </a:extLst>
                </a:gridCol>
                <a:gridCol w="5998029">
                  <a:extLst>
                    <a:ext uri="{9D8B030D-6E8A-4147-A177-3AD203B41FA5}">
                      <a16:colId xmlns:a16="http://schemas.microsoft.com/office/drawing/2014/main" val="1888278214"/>
                    </a:ext>
                  </a:extLst>
                </a:gridCol>
              </a:tblGrid>
              <a:tr h="542309">
                <a:tc>
                  <a:txBody>
                    <a:bodyPr/>
                    <a:lstStyle/>
                    <a:p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项目名称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934030"/>
                  </a:ext>
                </a:extLst>
              </a:tr>
              <a:tr h="504907">
                <a:tc>
                  <a:txBody>
                    <a:bodyPr/>
                    <a:lstStyle/>
                    <a:p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项目负责人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0916"/>
                  </a:ext>
                </a:extLst>
              </a:tr>
              <a:tr h="5236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合作单位</a:t>
                      </a:r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289269"/>
                  </a:ext>
                </a:extLst>
              </a:tr>
              <a:tr h="5236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合作单位</a:t>
                      </a:r>
                      <a:r>
                        <a:rPr lang="en-US" altLang="zh-CN" sz="2400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 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010496"/>
                  </a:ext>
                </a:extLst>
              </a:tr>
              <a:tr h="6259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已拨付经费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470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63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0"/>
            <a:ext cx="3363686" cy="677091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1" y="0"/>
            <a:ext cx="2264229" cy="677091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757015"/>
            <a:ext cx="12192001" cy="43543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-2" y="730253"/>
            <a:ext cx="12192001" cy="43543"/>
          </a:xfrm>
          <a:prstGeom prst="line">
            <a:avLst/>
          </a:prstGeom>
          <a:ln>
            <a:prstDash val="sysDot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82847" y="187012"/>
            <a:ext cx="271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xxx</a:t>
            </a:r>
            <a:endParaRPr lang="zh-CN" altLang="en-US" sz="32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231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162749"/>
            <a:ext cx="12197655" cy="3619000"/>
          </a:xfrm>
          <a:prstGeom prst="rect">
            <a:avLst/>
          </a:prstGeom>
          <a:solidFill>
            <a:srgbClr val="004EA2"/>
          </a:solidFill>
          <a:ln>
            <a:solidFill>
              <a:srgbClr val="0E4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20"/>
            <a:endParaRPr lang="zh-CN" altLang="en-US" sz="3024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7557" y="3486495"/>
            <a:ext cx="9216883" cy="21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20">
              <a:lnSpc>
                <a:spcPct val="150000"/>
              </a:lnSpc>
            </a:pPr>
            <a:r>
              <a:rPr lang="zh-CN" altLang="en-US" sz="48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谢谢大家！</a:t>
            </a:r>
            <a:endParaRPr lang="en-US" altLang="zh-CN" sz="48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1219120">
              <a:lnSpc>
                <a:spcPct val="150000"/>
              </a:lnSpc>
            </a:pPr>
            <a:r>
              <a:rPr lang="zh-CN" altLang="en-US" sz="48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敬请批评指正！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5701" y="5988081"/>
            <a:ext cx="62405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20"/>
            <a:r>
              <a:rPr lang="en-US" altLang="zh-CN" sz="1867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——  </a:t>
            </a:r>
            <a:r>
              <a:rPr lang="en-US" altLang="zh-CN" sz="1867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2022.4 </a:t>
            </a:r>
            <a:r>
              <a:rPr lang="en-US" altLang="zh-CN" sz="1867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endParaRPr lang="zh-CN" altLang="en-US" sz="1867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49274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1200" dirty="0"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txDef>
      <a:spPr>
        <a:noFill/>
      </a:spPr>
      <a:bodyPr wrap="none" rtlCol="0">
        <a:spAutoFit/>
      </a:bodyPr>
      <a:lstStyle>
        <a:defPPr algn="l">
          <a:defRPr sz="2000" dirty="0" smtClean="0">
            <a:latin typeface="黑体" panose="02010609060101010101" pitchFamily="49" charset="-122"/>
            <a:ea typeface="黑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82</Words>
  <Application>Microsoft Office PowerPoint</Application>
  <PresentationFormat>宽屏</PresentationFormat>
  <Paragraphs>28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MF LiHei (Noncommercial)</vt:lpstr>
      <vt:lpstr>等线</vt:lpstr>
      <vt:lpstr>等线 Light</vt:lpstr>
      <vt:lpstr>黑体</vt:lpstr>
      <vt:lpstr>宋体</vt:lpstr>
      <vt:lpstr>微软雅黑</vt:lpstr>
      <vt:lpstr>幼圆</vt:lpstr>
      <vt:lpstr>Arial</vt:lpstr>
      <vt:lpstr>Calibri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陈维东</dc:creator>
  <cp:lastModifiedBy>Administrator</cp:lastModifiedBy>
  <cp:revision>304</cp:revision>
  <dcterms:created xsi:type="dcterms:W3CDTF">2021-04-05T03:52:00Z</dcterms:created>
  <dcterms:modified xsi:type="dcterms:W3CDTF">2022-03-21T01:45:21Z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